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771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155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13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224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602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728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45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85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9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934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6/24/2025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606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922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7E8093-D7EE-451B-8EE9-5495D2DD6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8107" y="622093"/>
            <a:ext cx="10613660" cy="2971801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Алгоритм поступления </a:t>
            </a:r>
            <a:b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организации технического </a:t>
            </a:r>
            <a:b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профессионального, </a:t>
            </a:r>
            <a:r>
              <a:rPr lang="ru-RU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послесреднего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образования</a:t>
            </a:r>
            <a:b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K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717A11-7D3B-4A24-A517-FE516B662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698" y="3100704"/>
            <a:ext cx="3839672" cy="2911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7563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E83A22A-556D-4856-823E-9E9995EFA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029" y="1967459"/>
            <a:ext cx="11388972" cy="4890541"/>
          </a:xfrm>
        </p:spPr>
        <p:txBody>
          <a:bodyPr>
            <a:normAutofit fontScale="25000" lnSpcReduction="2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ru-KZ" sz="6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6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 июня 2025 года </a:t>
            </a:r>
            <a:r>
              <a:rPr lang="ru-RU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стартует прием документов в колледжи области.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6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25 июня по 25 августа </a:t>
            </a:r>
            <a:r>
              <a:rPr lang="ru-RU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на рабочие специальности (</a:t>
            </a:r>
            <a:r>
              <a:rPr lang="ru-RU" sz="6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абитуриенты не сдают вступительных экзаменов, поступают </a:t>
            </a:r>
            <a:r>
              <a:rPr lang="ru-RU" sz="6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конкурса, по результатам собеседования</a:t>
            </a:r>
            <a:r>
              <a:rPr lang="ru-RU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6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25 июня по 18 августа </a:t>
            </a:r>
            <a:r>
              <a:rPr lang="ru-RU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KZ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специалистов среднего звена и прикладных бакалавров на базе 9 класса;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25 июня по 20 августа </a:t>
            </a:r>
            <a:r>
              <a:rPr lang="ru-RU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на специалистов среднего звена и прикладных бакалавров на базе 11 класса и </a:t>
            </a:r>
            <a:r>
              <a:rPr lang="ru-RU" sz="6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ТиПО</a:t>
            </a:r>
            <a:r>
              <a:rPr lang="ru-RU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KZ" sz="6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6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25 июня по 25 августа</a:t>
            </a:r>
            <a:r>
              <a:rPr lang="ru-RU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на платной основе;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6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25 июня по 20 июля</a:t>
            </a:r>
            <a:r>
              <a:rPr lang="ru-KZ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специальностям, требующим творческой подготовки (</a:t>
            </a:r>
            <a:r>
              <a:rPr lang="ru-RU" sz="6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предусмотрены вступительные экзамены</a:t>
            </a:r>
            <a:r>
              <a:rPr lang="ru-RU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KZ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6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25 </a:t>
            </a:r>
            <a:r>
              <a:rPr lang="ru-RU" sz="6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июня по 15 августа</a:t>
            </a:r>
            <a:r>
              <a:rPr lang="ru-KZ" sz="6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педагогическим, медицинским специальностям (</a:t>
            </a:r>
            <a:r>
              <a:rPr lang="ru-RU" sz="6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предусмотрены вступительные экзамены</a:t>
            </a:r>
            <a:r>
              <a:rPr lang="ru-RU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KZ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6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6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25 июня по 20 сентября </a:t>
            </a:r>
            <a:r>
              <a:rPr lang="ru-RU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заочное обучение</a:t>
            </a:r>
            <a:r>
              <a:rPr lang="ru-KZ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6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K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46D6B50-4938-47B6-9364-37C8EA7EB430}"/>
              </a:ext>
            </a:extLst>
          </p:cNvPr>
          <p:cNvSpPr/>
          <p:nvPr/>
        </p:nvSpPr>
        <p:spPr>
          <a:xfrm>
            <a:off x="1445735" y="767130"/>
            <a:ext cx="117216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СРОКИ ПРИЕМА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ДОКУМЕНТОВ  </a:t>
            </a:r>
          </a:p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КОЛЛЕДЖИ</a:t>
            </a:r>
            <a:r>
              <a:rPr lang="ru-KZ" sz="3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212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198EC33-8C0E-4A6E-A04A-42B2E6CC0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416" y="2036860"/>
            <a:ext cx="11720286" cy="4467069"/>
          </a:xfrm>
        </p:spPr>
        <p:txBody>
          <a:bodyPr>
            <a:normAutofit/>
          </a:bodyPr>
          <a:lstStyle/>
          <a:p>
            <a:pPr marL="514350" indent="-514350" algn="just">
              <a:buAutoNum type="arabicParenR"/>
            </a:pPr>
            <a:r>
              <a:rPr lang="ru-RU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веб-портале «электронного правительства» для выпускников </a:t>
            </a:r>
            <a:r>
              <a:rPr lang="ru-KZ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организаций среднего, технического и профессионального образования, а также организации высшего и (или) послевузовского образования Республики Казахстан;</a:t>
            </a:r>
            <a:endParaRPr lang="ru-KZ" sz="2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AutoNum type="arabicParenR" startAt="2"/>
            </a:pPr>
            <a:r>
              <a:rPr lang="ru-RU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организациях </a:t>
            </a:r>
            <a:r>
              <a:rPr lang="ru-RU" sz="2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ТиППО</a:t>
            </a:r>
            <a:r>
              <a:rPr lang="ru-RU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выпускников зарубежных организаций среднего, технического и профессионального образования</a:t>
            </a:r>
            <a:r>
              <a:rPr lang="ru-RU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ru-RU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 организации высшего и (или) послевузовского образования.</a:t>
            </a:r>
            <a:endParaRPr lang="ru-KZ" sz="2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KZ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1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1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подачи заявления через Портал выпускники прошлых годов выпуска для автоматического подсчета баллов должны в организации образования перевести в цифровой формат документ об образовании</a:t>
            </a:r>
          </a:p>
          <a:p>
            <a:pPr marL="0" indent="0">
              <a:buNone/>
            </a:pPr>
            <a:endParaRPr lang="ru-K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5AAE111-BB65-4FAC-B172-657DC026AE58}"/>
              </a:ext>
            </a:extLst>
          </p:cNvPr>
          <p:cNvSpPr/>
          <p:nvPr/>
        </p:nvSpPr>
        <p:spPr>
          <a:xfrm>
            <a:off x="1438300" y="677318"/>
            <a:ext cx="88741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СПОСОБЫ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ПРЕДОСТАВЛЕНИЯ ГОСУДАРСТВЕННОЙ 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УСЛУГИ:</a:t>
            </a:r>
          </a:p>
        </p:txBody>
      </p:sp>
    </p:spTree>
    <p:extLst>
      <p:ext uri="{BB962C8B-B14F-4D97-AF65-F5344CB8AC3E}">
        <p14:creationId xmlns:p14="http://schemas.microsoft.com/office/powerpoint/2010/main" val="963172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9C6E89-4653-4436-ADFD-738BB95B5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300" y="1376356"/>
            <a:ext cx="11414100" cy="361526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ru-RU" sz="32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r>
              <a:rPr lang="ru-K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заявление о приеме документов;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ru-K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подлинник документа об образовании;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ru-K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фотографии размером 3х4 см в количестве 4-х штук;</a:t>
            </a:r>
          </a:p>
          <a:p>
            <a:pPr marL="539750" indent="-53975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</a:t>
            </a:r>
            <a:r>
              <a:rPr lang="ru-K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медицинская справка формы № 075-У (</a:t>
            </a:r>
            <a:r>
              <a:rPr 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месту </a:t>
            </a:r>
            <a:r>
              <a:rPr lang="ru-KZ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прикрепления </a:t>
            </a:r>
            <a:r>
              <a:rPr lang="ru-KZ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берется бесплатно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39750" indent="-53975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K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K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инвалидов І и II группы и инвалидов с детства заключение медико-социальной экспертизы по форме 031-У,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449263" algn="l"/>
              </a:tabLst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</a:t>
            </a:r>
            <a:r>
              <a:rPr lang="ru-K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документ, удостоверяющий личность (для идентификации </a:t>
            </a:r>
            <a:endParaRPr lang="ru-K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449263" algn="l"/>
              </a:tabLst>
            </a:pPr>
            <a:r>
              <a:rPr lang="ru-K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личности).</a:t>
            </a:r>
          </a:p>
          <a:p>
            <a:pPr marL="0" indent="0" algn="just">
              <a:buNone/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K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BB8AA0C-F2FC-438A-80D2-3C5053E47545}"/>
              </a:ext>
            </a:extLst>
          </p:cNvPr>
          <p:cNvSpPr/>
          <p:nvPr/>
        </p:nvSpPr>
        <p:spPr>
          <a:xfrm>
            <a:off x="1014966" y="789027"/>
            <a:ext cx="8874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ДОКУМЕНТЫ ДЛЯ ПОСТУПЛЕНИЯ: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6E4C64F-6C63-4DB6-83BB-3141F2D80141}"/>
              </a:ext>
            </a:extLst>
          </p:cNvPr>
          <p:cNvSpPr/>
          <p:nvPr/>
        </p:nvSpPr>
        <p:spPr>
          <a:xfrm>
            <a:off x="625500" y="4991623"/>
            <a:ext cx="110839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latin typeface="Arial" panose="020B0604020202020204" pitchFamily="34" charset="0"/>
              </a:rPr>
              <a:t>Совершеннолетние</a:t>
            </a:r>
            <a:r>
              <a:rPr lang="ru-RU" sz="1600" dirty="0">
                <a:latin typeface="Arial" panose="020B0604020202020204" pitchFamily="34" charset="0"/>
              </a:rPr>
              <a:t> предоставляют </a:t>
            </a:r>
            <a:r>
              <a:rPr lang="ru-RU" sz="1600" b="1" dirty="0">
                <a:latin typeface="Arial" panose="020B0604020202020204" pitchFamily="34" charset="0"/>
              </a:rPr>
              <a:t>лично</a:t>
            </a:r>
            <a:r>
              <a:rPr lang="ru-RU" sz="1600" dirty="0">
                <a:latin typeface="Arial" panose="020B0604020202020204" pitchFamily="34" charset="0"/>
              </a:rPr>
              <a:t>,</a:t>
            </a:r>
            <a:endParaRPr lang="ru-KZ" sz="1600" dirty="0">
              <a:latin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dirty="0">
                <a:latin typeface="Arial" panose="020B0604020202020204" pitchFamily="34" charset="0"/>
              </a:rPr>
              <a:t> несовершеннолетние</a:t>
            </a:r>
            <a:r>
              <a:rPr lang="ru-RU" sz="1600" dirty="0">
                <a:latin typeface="Arial" panose="020B0604020202020204" pitchFamily="34" charset="0"/>
              </a:rPr>
              <a:t> – в присутствии </a:t>
            </a:r>
            <a:r>
              <a:rPr lang="ru-RU" sz="1600" b="1" dirty="0">
                <a:latin typeface="Arial" panose="020B0604020202020204" pitchFamily="34" charset="0"/>
              </a:rPr>
              <a:t>законного представителя</a:t>
            </a:r>
            <a:r>
              <a:rPr lang="ru-RU" sz="1600" dirty="0">
                <a:latin typeface="Arial" panose="020B0604020202020204" pitchFamily="34" charset="0"/>
              </a:rPr>
              <a:t>. </a:t>
            </a:r>
            <a:endParaRPr lang="ru-KZ" sz="1600" dirty="0">
              <a:latin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endParaRPr lang="ru-KZ" sz="1600" dirty="0">
              <a:latin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400" i="1" dirty="0">
                <a:latin typeface="Arial" panose="020B0604020202020204" pitchFamily="34" charset="0"/>
              </a:rPr>
              <a:t>При подаче документов через портал электронного правительства необходимо при себе иметь ЭЦП ключ.</a:t>
            </a:r>
            <a:endParaRPr lang="ru-KZ" sz="1400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95323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A909786-9A39-467E-B6AF-C294591B4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83" y="2104245"/>
            <a:ext cx="11819731" cy="4197158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лицами, поступающими на обучение, предусматривающим подготовку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рабочих кадров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а также поступающими на специальности среднего звена, имеющими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ТиПО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(рабочую квалификацию),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соответствующее профилю специальности,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проводится собеседование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ru-KZ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Отбор абитуриентов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поступающих в организаций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ТиППО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заявкам предприятий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проводится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итогам собеседования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проведенного приемной комиссией организации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ТиППО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 участием представителей предприятий (</a:t>
            </a:r>
            <a:r>
              <a:rPr lang="ru-RU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организаций, учреждений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ru-KZ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K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156BE26-31DD-49E1-BBE8-F3ADBE19727E}"/>
              </a:ext>
            </a:extLst>
          </p:cNvPr>
          <p:cNvSpPr/>
          <p:nvPr/>
        </p:nvSpPr>
        <p:spPr>
          <a:xfrm>
            <a:off x="1066537" y="989831"/>
            <a:ext cx="8874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ПРОЦЕДУРА ПОСТУПЛЕНИЯ:</a:t>
            </a:r>
            <a:endParaRPr lang="ru-K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27D3EB9-4998-41A2-9487-81F0CCA58D8F}"/>
              </a:ext>
            </a:extLst>
          </p:cNvPr>
          <p:cNvSpPr/>
          <p:nvPr/>
        </p:nvSpPr>
        <p:spPr>
          <a:xfrm>
            <a:off x="821230" y="4585085"/>
            <a:ext cx="10515636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Собеседование проводится </a:t>
            </a: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18 августа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согласно утвержденного графика</a:t>
            </a:r>
            <a:endParaRPr lang="ru-KZ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737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7CEB4B7-20BB-4CE4-B729-59E82C259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5635" y="1693332"/>
            <a:ext cx="8534398" cy="1184834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Абитуриент выбирает </a:t>
            </a:r>
            <a:endParaRPr lang="ru-KZ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специальностей и до </a:t>
            </a: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колледжей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ru-KZ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4B396CF-A0EB-4DD3-B5F2-5EFDD3DE1353}"/>
              </a:ext>
            </a:extLst>
          </p:cNvPr>
          <p:cNvSpPr/>
          <p:nvPr/>
        </p:nvSpPr>
        <p:spPr>
          <a:xfrm>
            <a:off x="902591" y="873137"/>
            <a:ext cx="8874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KZ" sz="3600" b="1" dirty="0">
                <a:latin typeface="Arial" panose="020B0604020202020204" pitchFamily="34" charset="0"/>
                <a:cs typeface="Arial" panose="020B0604020202020204" pitchFamily="34" charset="0"/>
              </a:rPr>
              <a:t>КОНКУРС ПРИ ПОСТУПЛЕНИИ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K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02CF630-FE97-43A4-8D45-C04F0BA7B0D2}"/>
              </a:ext>
            </a:extLst>
          </p:cNvPr>
          <p:cNvSpPr/>
          <p:nvPr/>
        </p:nvSpPr>
        <p:spPr>
          <a:xfrm>
            <a:off x="-1" y="4815163"/>
            <a:ext cx="117375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Конкурс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пройдет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 конце августа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 итогам ранжирования,</a:t>
            </a:r>
            <a:r>
              <a:rPr lang="ru-K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среднему баллу аттестата и результатам экзаменов по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педагогическим, медицинским и специальностям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искусства </a:t>
            </a:r>
            <a:endParaRPr lang="ru-K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6531A78-6899-44A4-A957-585F9649C1E7}"/>
              </a:ext>
            </a:extLst>
          </p:cNvPr>
          <p:cNvSpPr/>
          <p:nvPr/>
        </p:nvSpPr>
        <p:spPr>
          <a:xfrm>
            <a:off x="108066" y="2526463"/>
            <a:ext cx="11504814" cy="2134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ru-RU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СРОКИ ПРОВЕДЕНИЯ КОНКУРСА:</a:t>
            </a:r>
            <a:endParaRPr lang="ru-KZ" sz="3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07000"/>
              </a:lnSpc>
            </a:pPr>
            <a:endParaRPr lang="ru-RU" sz="105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07000"/>
              </a:lnSpc>
            </a:pPr>
            <a:r>
              <a:rPr lang="ru-KZ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</a:t>
            </a: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29 июля по 2 августа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специальности искусства и культуры;</a:t>
            </a:r>
          </a:p>
          <a:p>
            <a:pPr lvl="0" algn="ctr">
              <a:lnSpc>
                <a:spcPct val="107000"/>
              </a:lnSpc>
            </a:pPr>
            <a:r>
              <a:rPr lang="ru-KZ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</a:t>
            </a: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19 по 22 августа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база 9 класса;</a:t>
            </a:r>
          </a:p>
          <a:p>
            <a:pPr lvl="0" algn="ctr">
              <a:lnSpc>
                <a:spcPct val="107000"/>
              </a:lnSpc>
            </a:pPr>
            <a:r>
              <a:rPr lang="ru-KZ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</a:t>
            </a: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22 по 25 августа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база 11 класса,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ТиПО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lvl="0" algn="ctr">
              <a:lnSpc>
                <a:spcPct val="107000"/>
              </a:lnSpc>
            </a:pPr>
            <a:r>
              <a:rPr lang="ru-KZ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</a:t>
            </a: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26 по 28 августа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на платной основе.</a:t>
            </a:r>
          </a:p>
        </p:txBody>
      </p:sp>
    </p:spTree>
    <p:extLst>
      <p:ext uri="{BB962C8B-B14F-4D97-AF65-F5344CB8AC3E}">
        <p14:creationId xmlns:p14="http://schemas.microsoft.com/office/powerpoint/2010/main" val="2725599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F00AF74-8415-499F-A242-884DB5A6A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322" y="2161694"/>
            <a:ext cx="11261179" cy="3615267"/>
          </a:xfrm>
        </p:spPr>
        <p:txBody>
          <a:bodyPr>
            <a:normAutofit/>
          </a:bodyPr>
          <a:lstStyle/>
          <a:p>
            <a:pPr marL="62865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21 по 28 июля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на специальности, требующие творческой подготовки;</a:t>
            </a:r>
            <a:endParaRPr lang="ru-K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just">
              <a:spcAft>
                <a:spcPts val="0"/>
              </a:spcAft>
              <a:buNone/>
            </a:pPr>
            <a:endParaRPr lang="ru-KZ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18 августа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проводятся специальные и/или творческие экзамены, а также психометрическое тестирование для лиц, поступающих на педагогические, медицинские специальности </a:t>
            </a:r>
            <a:r>
              <a:rPr lang="ru-RU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базе основного среднего образования);</a:t>
            </a:r>
            <a:endParaRPr lang="ru-KZ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just">
              <a:spcAft>
                <a:spcPts val="0"/>
              </a:spcAft>
              <a:buNone/>
            </a:pPr>
            <a:endParaRPr lang="ru-KZ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21 августа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для поступающих </a:t>
            </a:r>
            <a:r>
              <a:rPr 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 базе общего среднего образования).</a:t>
            </a:r>
            <a:endParaRPr lang="ru-K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1334711-C778-4BF6-A219-27E255AF6EDB}"/>
              </a:ext>
            </a:extLst>
          </p:cNvPr>
          <p:cNvSpPr/>
          <p:nvPr/>
        </p:nvSpPr>
        <p:spPr>
          <a:xfrm>
            <a:off x="919218" y="888926"/>
            <a:ext cx="3981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3600" b="1" dirty="0">
                <a:latin typeface="Arial" panose="020B0604020202020204" pitchFamily="34" charset="0"/>
                <a:ea typeface="Calibri" panose="020F0502020204030204" pitchFamily="34" charset="0"/>
              </a:rPr>
              <a:t>ЭКЗАМЕНЫ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K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715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8D5DFD3-EA61-4FAD-9665-AB12F739E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925" y="1787236"/>
            <a:ext cx="11414962" cy="3615267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K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 среднего звена, прикладной бакалавр:</a:t>
            </a:r>
            <a:endParaRPr lang="ru-KZ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заявкам предприятий (организаций, учреждений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K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K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августа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календарного года;</a:t>
            </a: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очную форму обучения –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31 августа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календарного года;</a:t>
            </a: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вечернюю и заочную формы обучения –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30 сентября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календарного года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Рабочая квалификация:</a:t>
            </a:r>
            <a:endParaRPr lang="ru-KZ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очную форму обучения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по 31 августа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календарного года по результатам собеседования;</a:t>
            </a: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вечернюю форму обучения–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30 сентября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календарного года на основе отбора с учетом оценок по профильным предметам, указанных в документах об основном среднем или общем среднем образовании, результатов собеседования.</a:t>
            </a:r>
          </a:p>
          <a:p>
            <a:pPr marL="0" indent="0">
              <a:buNone/>
            </a:pPr>
            <a:r>
              <a:rPr lang="ru-K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199FDFE-49B6-4006-ADF8-14C28715DDA9}"/>
              </a:ext>
            </a:extLst>
          </p:cNvPr>
          <p:cNvSpPr/>
          <p:nvPr/>
        </p:nvSpPr>
        <p:spPr>
          <a:xfrm>
            <a:off x="1010657" y="760080"/>
            <a:ext cx="4833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3600" b="1" dirty="0">
                <a:latin typeface="Arial" panose="020B0604020202020204" pitchFamily="34" charset="0"/>
                <a:ea typeface="Times New Roman" panose="02020603050405020304" pitchFamily="18" charset="0"/>
              </a:rPr>
              <a:t>З</a:t>
            </a:r>
            <a:r>
              <a:rPr lang="ru-KZ" sz="3600" b="1" dirty="0">
                <a:latin typeface="Arial" panose="020B0604020202020204" pitchFamily="34" charset="0"/>
                <a:ea typeface="Times New Roman" panose="02020603050405020304" pitchFamily="18" charset="0"/>
              </a:rPr>
              <a:t>АЧИСЛЕНИЕ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K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411557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</TotalTime>
  <Words>571</Words>
  <Application>Microsoft Office PowerPoint</Application>
  <PresentationFormat>Широкоэкранный</PresentationFormat>
  <Paragraphs>59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Palatino Linotype</vt:lpstr>
      <vt:lpstr>Times New Roman</vt:lpstr>
      <vt:lpstr>Wingdings</vt:lpstr>
      <vt:lpstr>Gallery</vt:lpstr>
      <vt:lpstr>Алгоритм поступления  в организации технического  и профессионального, послесреднего образования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</dc:creator>
  <cp:lastModifiedBy>Пользователь</cp:lastModifiedBy>
  <cp:revision>10</cp:revision>
  <dcterms:created xsi:type="dcterms:W3CDTF">2025-06-24T07:17:28Z</dcterms:created>
  <dcterms:modified xsi:type="dcterms:W3CDTF">2025-06-24T09:46:13Z</dcterms:modified>
</cp:coreProperties>
</file>