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8" r:id="rId2"/>
    <p:sldId id="259" r:id="rId3"/>
  </p:sldIdLst>
  <p:sldSz cx="9144000" cy="6858000" type="screen4x3"/>
  <p:notesSz cx="6888163" cy="96234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434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20.06.2023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20.06.2023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20.06.2023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20.06.2023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20.06.2023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ashk.edu.kz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Аренда трактора мтз 82 - Мостовской"/>
          <p:cNvSpPr>
            <a:spLocks noChangeAspect="1" noChangeArrowheads="1"/>
          </p:cNvSpPr>
          <p:nvPr/>
        </p:nvSpPr>
        <p:spPr bwMode="auto">
          <a:xfrm>
            <a:off x="-2010710" y="-90010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4" descr="Аренда трактора мтз 82 - Мостовской"/>
          <p:cNvSpPr>
            <a:spLocks noChangeAspect="1" noChangeArrowheads="1"/>
          </p:cNvSpPr>
          <p:nvPr/>
        </p:nvSpPr>
        <p:spPr bwMode="auto">
          <a:xfrm>
            <a:off x="-1858310" y="-74770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710848" y="1046887"/>
            <a:ext cx="23508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200" i="1" dirty="0" smtClean="0">
              <a:latin typeface="Monotype Corsiva" pitchFamily="66" charset="0"/>
            </a:endParaRPr>
          </a:p>
          <a:p>
            <a:endParaRPr lang="ru-RU" sz="1200" i="1" dirty="0">
              <a:latin typeface="Monotype Corsiva" pitchFamily="66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522114" y="0"/>
            <a:ext cx="2339782" cy="726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Прием </a:t>
            </a:r>
            <a:r>
              <a:rPr lang="ru-RU" b="1" dirty="0"/>
              <a:t>документов осуществляется </a:t>
            </a:r>
            <a:r>
              <a:rPr lang="ru-RU" sz="1400" dirty="0"/>
              <a:t> </a:t>
            </a:r>
            <a:endParaRPr lang="ru-RU" sz="1400" dirty="0" smtClean="0"/>
          </a:p>
          <a:p>
            <a:r>
              <a:rPr lang="ru-RU" b="1" i="1" dirty="0" smtClean="0"/>
              <a:t>На базе 9 класса </a:t>
            </a:r>
          </a:p>
          <a:p>
            <a:r>
              <a:rPr lang="ru-RU" b="1" i="1" dirty="0" smtClean="0">
                <a:solidFill>
                  <a:srgbClr val="FF0000"/>
                </a:solidFill>
                <a:latin typeface="Monotype Corsiva" pitchFamily="66" charset="0"/>
              </a:rPr>
              <a:t>С 20июня по 18августа </a:t>
            </a:r>
          </a:p>
          <a:p>
            <a:r>
              <a:rPr lang="ru-RU" b="1" i="1" dirty="0" smtClean="0">
                <a:latin typeface="Monotype Corsiva" pitchFamily="66" charset="0"/>
              </a:rPr>
              <a:t>На базе 11 класса </a:t>
            </a:r>
          </a:p>
          <a:p>
            <a:r>
              <a:rPr lang="ru-RU" b="1" i="1" dirty="0">
                <a:solidFill>
                  <a:srgbClr val="FF0000"/>
                </a:solidFill>
                <a:latin typeface="Monotype Corsiva" pitchFamily="66" charset="0"/>
              </a:rPr>
              <a:t>С </a:t>
            </a:r>
            <a:r>
              <a:rPr lang="ru-RU" b="1" i="1" dirty="0" smtClean="0">
                <a:solidFill>
                  <a:srgbClr val="FF0000"/>
                </a:solidFill>
                <a:latin typeface="Monotype Corsiva" pitchFamily="66" charset="0"/>
              </a:rPr>
              <a:t>25июня </a:t>
            </a:r>
            <a:r>
              <a:rPr lang="ru-RU" b="1" i="1" dirty="0">
                <a:solidFill>
                  <a:srgbClr val="FF0000"/>
                </a:solidFill>
                <a:latin typeface="Monotype Corsiva" pitchFamily="66" charset="0"/>
              </a:rPr>
              <a:t>по 2</a:t>
            </a:r>
            <a:r>
              <a:rPr lang="ru-RU" b="1" i="1" dirty="0" smtClean="0">
                <a:solidFill>
                  <a:srgbClr val="FF0000"/>
                </a:solidFill>
                <a:latin typeface="Monotype Corsiva" pitchFamily="66" charset="0"/>
              </a:rPr>
              <a:t>0вгуста</a:t>
            </a:r>
          </a:p>
          <a:p>
            <a:r>
              <a:rPr lang="ru-RU" b="1" dirty="0"/>
              <a:t>Документы для поступления:</a:t>
            </a:r>
            <a:endParaRPr lang="ru-RU" dirty="0"/>
          </a:p>
          <a:p>
            <a:r>
              <a:rPr lang="ru-RU" sz="1200" b="1" dirty="0" smtClean="0"/>
              <a:t>1.Заявление </a:t>
            </a:r>
            <a:r>
              <a:rPr lang="ru-RU" sz="1200" b="1" dirty="0"/>
              <a:t>о приеме на обучение.</a:t>
            </a:r>
          </a:p>
          <a:p>
            <a:r>
              <a:rPr lang="ru-RU" sz="1200" b="1" dirty="0"/>
              <a:t>2.Подлинник документа об образовании</a:t>
            </a:r>
          </a:p>
          <a:p>
            <a:r>
              <a:rPr lang="ru-RU" sz="1200" b="1" dirty="0"/>
              <a:t>3.Медицинская справка по форме № 075-У ,  для инвалидов </a:t>
            </a:r>
            <a:r>
              <a:rPr lang="en-US" sz="1200" b="1" dirty="0"/>
              <a:t>I II</a:t>
            </a:r>
            <a:r>
              <a:rPr lang="ru-RU" sz="1200" b="1" dirty="0"/>
              <a:t> группы и инвалидов с детства заключение медико-социальной экспертизы по форме № 031-У.</a:t>
            </a:r>
          </a:p>
          <a:p>
            <a:r>
              <a:rPr lang="ru-RU" sz="1200" b="1" dirty="0"/>
              <a:t>4. Фотографии размером 3х4см в количестве 4-х штук.</a:t>
            </a:r>
          </a:p>
          <a:p>
            <a:r>
              <a:rPr lang="ru-RU" sz="1200" b="1" dirty="0"/>
              <a:t>5.Документ, удостоверяющий личность ( для идентификации личности).</a:t>
            </a:r>
          </a:p>
          <a:p>
            <a:pPr lvl="0"/>
            <a:endParaRPr lang="ru-RU" sz="12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b="1" i="1" dirty="0">
                <a:solidFill>
                  <a:srgbClr val="C00000"/>
                </a:solidFill>
              </a:rPr>
              <a:t>Документы, удостоверяющие личность поступающего, предъявляются </a:t>
            </a:r>
            <a:r>
              <a:rPr lang="ru-RU" sz="1200" b="1" i="1" dirty="0" smtClean="0">
                <a:solidFill>
                  <a:srgbClr val="C00000"/>
                </a:solidFill>
              </a:rPr>
              <a:t>лично или </a:t>
            </a:r>
            <a:r>
              <a:rPr lang="ru-RU" sz="1200" b="1" i="1" dirty="0">
                <a:solidFill>
                  <a:srgbClr val="C00000"/>
                </a:solidFill>
              </a:rPr>
              <a:t>законными представителями.</a:t>
            </a:r>
            <a:endParaRPr lang="ru-RU" sz="1200" dirty="0">
              <a:solidFill>
                <a:srgbClr val="C00000"/>
              </a:solidFill>
            </a:endParaRPr>
          </a:p>
          <a:p>
            <a:pPr lvl="0"/>
            <a:endParaRPr lang="ru-RU" sz="16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i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6496787" y="626958"/>
            <a:ext cx="4" cy="5682908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  <a:prstDash val="dash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5" name="Овал 24"/>
          <p:cNvSpPr/>
          <p:nvPr/>
        </p:nvSpPr>
        <p:spPr>
          <a:xfrm>
            <a:off x="6409947" y="626958"/>
            <a:ext cx="194553" cy="208854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 flipH="1">
            <a:off x="6710849" y="1888720"/>
            <a:ext cx="2151049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  <a:prstDash val="dash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1" name="Овал 30"/>
          <p:cNvSpPr/>
          <p:nvPr/>
        </p:nvSpPr>
        <p:spPr>
          <a:xfrm>
            <a:off x="6399514" y="1793985"/>
            <a:ext cx="194553" cy="208854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 flipH="1">
            <a:off x="6710849" y="3319350"/>
            <a:ext cx="2151049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  <a:prstDash val="dash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flipH="1">
            <a:off x="6710847" y="4107437"/>
            <a:ext cx="2151049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  <a:prstDash val="dash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flipH="1">
            <a:off x="6710848" y="2632458"/>
            <a:ext cx="2151049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  <a:prstDash val="dash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5" name="Овал 34"/>
          <p:cNvSpPr/>
          <p:nvPr/>
        </p:nvSpPr>
        <p:spPr>
          <a:xfrm>
            <a:off x="6399512" y="3227403"/>
            <a:ext cx="194553" cy="208854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Овал 35"/>
          <p:cNvSpPr/>
          <p:nvPr/>
        </p:nvSpPr>
        <p:spPr>
          <a:xfrm>
            <a:off x="6399513" y="2575115"/>
            <a:ext cx="194553" cy="208854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Овал 36"/>
          <p:cNvSpPr/>
          <p:nvPr/>
        </p:nvSpPr>
        <p:spPr>
          <a:xfrm>
            <a:off x="6399511" y="4003010"/>
            <a:ext cx="194553" cy="208854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Овал 37"/>
          <p:cNvSpPr/>
          <p:nvPr/>
        </p:nvSpPr>
        <p:spPr>
          <a:xfrm>
            <a:off x="6414440" y="4753205"/>
            <a:ext cx="194553" cy="208854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9" name="Прямая соединительная линия 38"/>
          <p:cNvCxnSpPr/>
          <p:nvPr/>
        </p:nvCxnSpPr>
        <p:spPr>
          <a:xfrm flipH="1">
            <a:off x="6710846" y="5564644"/>
            <a:ext cx="2151049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  <a:prstDash val="dash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H="1">
            <a:off x="6710849" y="4857632"/>
            <a:ext cx="2151049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  <a:prstDash val="dash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flipH="1">
            <a:off x="6710849" y="6318716"/>
            <a:ext cx="2151049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  <a:prstDash val="dash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42" name="Овал 41"/>
          <p:cNvSpPr/>
          <p:nvPr/>
        </p:nvSpPr>
        <p:spPr>
          <a:xfrm>
            <a:off x="6424837" y="6205439"/>
            <a:ext cx="194553" cy="208854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/>
          <p:cNvSpPr/>
          <p:nvPr/>
        </p:nvSpPr>
        <p:spPr>
          <a:xfrm>
            <a:off x="6413154" y="5460217"/>
            <a:ext cx="194553" cy="208854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>
            <a:off x="0" y="302539"/>
            <a:ext cx="4345266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1200" dirty="0">
                <a:solidFill>
                  <a:srgbClr val="7030A0"/>
                </a:solidFill>
              </a:rPr>
              <a:t>КГКП «Аулиекольский сельскохозяйственный колледж» объявляет набор на </a:t>
            </a:r>
            <a:r>
              <a:rPr lang="kk-KZ" sz="1200" dirty="0" smtClean="0">
                <a:solidFill>
                  <a:srgbClr val="7030A0"/>
                </a:solidFill>
              </a:rPr>
              <a:t>2023-2024 </a:t>
            </a:r>
            <a:r>
              <a:rPr lang="kk-KZ" sz="1200" dirty="0">
                <a:solidFill>
                  <a:srgbClr val="7030A0"/>
                </a:solidFill>
              </a:rPr>
              <a:t>учебный год по следующим специальностям и квалификациям:</a:t>
            </a:r>
            <a:endParaRPr lang="ru-RU" sz="1200" dirty="0">
              <a:solidFill>
                <a:srgbClr val="7030A0"/>
              </a:solidFill>
            </a:endParaRPr>
          </a:p>
          <a:p>
            <a:r>
              <a:rPr lang="ru-RU" sz="1200" dirty="0"/>
              <a:t>Специальность 07161600 «Механизация сельского хозяйства», квалификация 3</a:t>
            </a:r>
            <a:r>
              <a:rPr lang="en-US" sz="1200" dirty="0"/>
              <a:t>W</a:t>
            </a:r>
            <a:r>
              <a:rPr lang="ru-RU" sz="1200" dirty="0"/>
              <a:t>07161603 «Тракторист-машинист сельскохозяйственного производства». Срок обучения 2года 10мес на базе 9 классов, на базе 11 классов 10 месяцев.</a:t>
            </a:r>
          </a:p>
          <a:p>
            <a:r>
              <a:rPr lang="ru-RU" sz="1200" dirty="0">
                <a:solidFill>
                  <a:srgbClr val="7030A0"/>
                </a:solidFill>
              </a:rPr>
              <a:t>Специальность 04110100 «Учет и аудит», квалификация 3</a:t>
            </a:r>
            <a:r>
              <a:rPr lang="en-US" sz="1200" dirty="0">
                <a:solidFill>
                  <a:srgbClr val="7030A0"/>
                </a:solidFill>
              </a:rPr>
              <a:t>W</a:t>
            </a:r>
            <a:r>
              <a:rPr lang="ru-RU" sz="1200" dirty="0">
                <a:solidFill>
                  <a:srgbClr val="7030A0"/>
                </a:solidFill>
              </a:rPr>
              <a:t>04110101 «Бухгалтер-кассир», на базе 11 классов срок обучения 10 месяцев.</a:t>
            </a:r>
          </a:p>
          <a:p>
            <a:r>
              <a:rPr lang="ru-RU" sz="1200" dirty="0"/>
              <a:t>Специальность 07320100  «Строительство и  эксплуатация зданий и сооружений» , квалификация 3</a:t>
            </a:r>
            <a:r>
              <a:rPr lang="en-US" sz="1200" dirty="0"/>
              <a:t>W</a:t>
            </a:r>
            <a:r>
              <a:rPr lang="ru-RU" sz="1200" dirty="0"/>
              <a:t>07320104 «Мастер - строитель широкого профиля».</a:t>
            </a:r>
          </a:p>
          <a:p>
            <a:r>
              <a:rPr lang="ru-RU" sz="1200" dirty="0"/>
              <a:t>Срок обучения 10 месяцев на базе 9</a:t>
            </a:r>
            <a:r>
              <a:rPr lang="ru-RU" sz="1200" dirty="0" smtClean="0"/>
              <a:t> </a:t>
            </a:r>
            <a:r>
              <a:rPr lang="ru-RU" sz="1200" dirty="0"/>
              <a:t>классов.</a:t>
            </a:r>
          </a:p>
          <a:p>
            <a:r>
              <a:rPr lang="ru-RU" sz="1200" dirty="0">
                <a:solidFill>
                  <a:srgbClr val="7030A0"/>
                </a:solidFill>
              </a:rPr>
              <a:t>Специальность 10130300 «Организация питания», квалификация 3</a:t>
            </a:r>
            <a:r>
              <a:rPr lang="en-US" sz="1200" dirty="0">
                <a:solidFill>
                  <a:srgbClr val="7030A0"/>
                </a:solidFill>
              </a:rPr>
              <a:t>W</a:t>
            </a:r>
            <a:r>
              <a:rPr lang="ru-RU" sz="1200" dirty="0">
                <a:solidFill>
                  <a:srgbClr val="7030A0"/>
                </a:solidFill>
              </a:rPr>
              <a:t>10130302  «Повар»</a:t>
            </a:r>
          </a:p>
          <a:p>
            <a:r>
              <a:rPr lang="ru-RU" sz="1200" dirty="0">
                <a:solidFill>
                  <a:srgbClr val="7030A0"/>
                </a:solidFill>
              </a:rPr>
              <a:t>Срок обучения 2года 10мес на базе 9 классов,  на базе 11 классов - 10 месяцев.</a:t>
            </a:r>
          </a:p>
          <a:p>
            <a:r>
              <a:rPr lang="ru-RU" sz="1200" dirty="0"/>
              <a:t>Специальность 07150500 «Сварочное дело (по видам)» , квалификация 3</a:t>
            </a:r>
            <a:r>
              <a:rPr lang="en-US" sz="1200" dirty="0"/>
              <a:t>W</a:t>
            </a:r>
            <a:r>
              <a:rPr lang="ru-RU" sz="1200" dirty="0"/>
              <a:t>07150501 «</a:t>
            </a:r>
            <a:r>
              <a:rPr lang="ru-RU" sz="1200" dirty="0" err="1"/>
              <a:t>Электрогазосварщик</a:t>
            </a:r>
            <a:r>
              <a:rPr lang="ru-RU" sz="1200" dirty="0"/>
              <a:t>» .Срок обучения 2года 10мес на базе 9 классов.</a:t>
            </a:r>
          </a:p>
          <a:p>
            <a:pPr algn="ctr"/>
            <a:endParaRPr lang="ru-RU" sz="1400" b="1" dirty="0" smtClean="0">
              <a:solidFill>
                <a:schemeClr val="bg2">
                  <a:lumMod val="50000"/>
                </a:schemeClr>
              </a:solidFill>
              <a:latin typeface="Monotype Corsiva" pitchFamily="66" charset="0"/>
            </a:endParaRPr>
          </a:p>
          <a:p>
            <a:r>
              <a:rPr lang="ru-RU" sz="1200" b="1" i="1" dirty="0" smtClean="0">
                <a:solidFill>
                  <a:srgbClr val="C00000"/>
                </a:solidFill>
              </a:rPr>
              <a:t>Колледж осуществляет </a:t>
            </a:r>
            <a:r>
              <a:rPr lang="ru-RU" sz="1200" b="1" i="1" dirty="0">
                <a:solidFill>
                  <a:srgbClr val="C00000"/>
                </a:solidFill>
              </a:rPr>
              <a:t>подготовку конкурентоспособных специалистов</a:t>
            </a:r>
            <a:endParaRPr lang="ru-RU" sz="1200" dirty="0">
              <a:solidFill>
                <a:srgbClr val="C00000"/>
              </a:solidFill>
            </a:endParaRPr>
          </a:p>
          <a:p>
            <a:r>
              <a:rPr lang="ru-RU" sz="1200" b="1" i="1" dirty="0">
                <a:solidFill>
                  <a:srgbClr val="C00000"/>
                </a:solidFill>
              </a:rPr>
              <a:t> по очной форме  обучения на бюджетной </a:t>
            </a:r>
            <a:r>
              <a:rPr lang="ru-RU" sz="1200" b="1" i="1" dirty="0" smtClean="0">
                <a:solidFill>
                  <a:srgbClr val="C00000"/>
                </a:solidFill>
              </a:rPr>
              <a:t>основе</a:t>
            </a:r>
            <a:r>
              <a:rPr lang="ru-RU" sz="1200" dirty="0">
                <a:solidFill>
                  <a:srgbClr val="C00000"/>
                </a:solidFill>
              </a:rPr>
              <a:t> </a:t>
            </a:r>
            <a:r>
              <a:rPr lang="ru-RU" sz="1200" b="1" i="1" dirty="0" smtClean="0">
                <a:solidFill>
                  <a:srgbClr val="C00000"/>
                </a:solidFill>
              </a:rPr>
              <a:t>на </a:t>
            </a:r>
            <a:r>
              <a:rPr lang="ru-RU" sz="1200" b="1" i="1" dirty="0">
                <a:solidFill>
                  <a:srgbClr val="C00000"/>
                </a:solidFill>
              </a:rPr>
              <a:t>государственном и русском языках</a:t>
            </a:r>
            <a:r>
              <a:rPr lang="ru-RU" sz="1200" b="1" i="1" dirty="0"/>
              <a:t>.</a:t>
            </a:r>
            <a:endParaRPr lang="ru-RU" sz="1200" dirty="0"/>
          </a:p>
          <a:p>
            <a:pPr algn="ctr"/>
            <a:r>
              <a:rPr lang="ru-RU" sz="1200" b="1" i="1" dirty="0" smtClean="0"/>
              <a:t> </a:t>
            </a:r>
            <a:r>
              <a:rPr lang="ru-RU" sz="1200" b="1" i="1" dirty="0"/>
              <a:t>Вас ждет:</a:t>
            </a:r>
            <a:endParaRPr lang="ru-RU" sz="1200" dirty="0"/>
          </a:p>
          <a:p>
            <a:r>
              <a:rPr lang="ru-RU" sz="1200" b="1" i="1" dirty="0">
                <a:solidFill>
                  <a:srgbClr val="7030A0"/>
                </a:solidFill>
              </a:rPr>
              <a:t>Качественное образование</a:t>
            </a:r>
            <a:endParaRPr lang="ru-RU" sz="1200" dirty="0">
              <a:solidFill>
                <a:srgbClr val="7030A0"/>
              </a:solidFill>
            </a:endParaRPr>
          </a:p>
          <a:p>
            <a:pPr algn="ctr"/>
            <a:r>
              <a:rPr lang="ru-RU" sz="1200" b="1" i="1" dirty="0">
                <a:solidFill>
                  <a:srgbClr val="0070C0"/>
                </a:solidFill>
              </a:rPr>
              <a:t>Бесплатное обучение</a:t>
            </a:r>
            <a:endParaRPr lang="ru-RU" sz="1200" dirty="0">
              <a:solidFill>
                <a:srgbClr val="0070C0"/>
              </a:solidFill>
            </a:endParaRPr>
          </a:p>
          <a:p>
            <a:r>
              <a:rPr lang="ru-RU" sz="1200" b="1" i="1" dirty="0">
                <a:solidFill>
                  <a:srgbClr val="00B050"/>
                </a:solidFill>
              </a:rPr>
              <a:t>Активная студенческая жизнь</a:t>
            </a:r>
            <a:endParaRPr lang="ru-RU" sz="1200" dirty="0">
              <a:solidFill>
                <a:srgbClr val="00B050"/>
              </a:solidFill>
            </a:endParaRPr>
          </a:p>
          <a:p>
            <a:pPr algn="r"/>
            <a:r>
              <a:rPr lang="ru-RU" sz="1200" b="1" i="1" dirty="0">
                <a:solidFill>
                  <a:srgbClr val="FF0000"/>
                </a:solidFill>
              </a:rPr>
              <a:t>Мероприятия различных уровней</a:t>
            </a:r>
            <a:endParaRPr lang="ru-RU" sz="1200" dirty="0">
              <a:solidFill>
                <a:srgbClr val="FF0000"/>
              </a:solidFill>
            </a:endParaRPr>
          </a:p>
          <a:p>
            <a:r>
              <a:rPr lang="ru-RU" sz="1200" b="1" i="1" dirty="0">
                <a:solidFill>
                  <a:srgbClr val="C00000"/>
                </a:solidFill>
              </a:rPr>
              <a:t>Спортивные секции</a:t>
            </a:r>
            <a:endParaRPr lang="ru-RU" sz="1200" dirty="0">
              <a:solidFill>
                <a:srgbClr val="C00000"/>
              </a:solidFill>
            </a:endParaRPr>
          </a:p>
          <a:p>
            <a:pPr algn="r"/>
            <a:r>
              <a:rPr lang="ru-RU" sz="1200" b="1" i="1" dirty="0">
                <a:solidFill>
                  <a:srgbClr val="7030A0"/>
                </a:solidFill>
              </a:rPr>
              <a:t>Волонтерское движение</a:t>
            </a:r>
            <a:endParaRPr lang="ru-RU" sz="1200" dirty="0">
              <a:solidFill>
                <a:srgbClr val="7030A0"/>
              </a:solidFill>
            </a:endParaRPr>
          </a:p>
          <a:p>
            <a:pPr algn="ctr"/>
            <a:endParaRPr lang="ru-RU" sz="1600" dirty="0">
              <a:solidFill>
                <a:schemeClr val="bg2">
                  <a:lumMod val="50000"/>
                </a:schemeClr>
              </a:solidFill>
              <a:latin typeface="Monotype Corsiva" pitchFamily="66" charset="0"/>
            </a:endParaRPr>
          </a:p>
        </p:txBody>
      </p:sp>
      <p:pic>
        <p:nvPicPr>
          <p:cNvPr id="44" name="Рисунок 43" descr="C:\Users\1\Desktop\портфолио2020\iWENVG4WL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0367" y="302539"/>
            <a:ext cx="2028840" cy="1459980"/>
          </a:xfrm>
          <a:prstGeom prst="rect">
            <a:avLst/>
          </a:prstGeom>
          <a:noFill/>
          <a:ln>
            <a:noFill/>
          </a:ln>
        </p:spPr>
      </p:pic>
      <p:pic>
        <p:nvPicPr>
          <p:cNvPr id="51" name="Рисунок 50" descr="C:\Users\1\Desktop\портфолио2020\fullimage6715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5267" y="1762519"/>
            <a:ext cx="2054248" cy="1537845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Рисунок 51" descr="C:\Users\1\Desktop\портфолио2020\фестиваль толерантности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5266" y="3268013"/>
            <a:ext cx="2043941" cy="1587506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Рисунок 52" descr="C:\Users\1\Desktop\портфолио2020\футбол.pn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0033" y="4884385"/>
            <a:ext cx="2069174" cy="14984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02607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-1203037"/>
            <a:ext cx="3960440" cy="81868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400" b="1" i="1" u="sng" dirty="0" smtClean="0">
              <a:solidFill>
                <a:srgbClr val="C00000"/>
              </a:solidFill>
              <a:latin typeface="Monotype Corsiva" pitchFamily="66" charset="0"/>
              <a:cs typeface="Arabic Typesetting" pitchFamily="66" charset="-78"/>
            </a:endParaRPr>
          </a:p>
          <a:p>
            <a:pPr algn="ctr"/>
            <a:endParaRPr lang="ru-RU" sz="1400" b="1" i="1" u="sng" dirty="0">
              <a:solidFill>
                <a:srgbClr val="C00000"/>
              </a:solidFill>
              <a:latin typeface="Monotype Corsiva" pitchFamily="66" charset="0"/>
              <a:cs typeface="Arabic Typesetting" pitchFamily="66" charset="-78"/>
            </a:endParaRPr>
          </a:p>
          <a:p>
            <a:pPr algn="ctr"/>
            <a:endParaRPr lang="ru-RU" sz="1400" b="1" i="1" u="sng" dirty="0" smtClean="0">
              <a:solidFill>
                <a:srgbClr val="C00000"/>
              </a:solidFill>
              <a:latin typeface="Monotype Corsiva" pitchFamily="66" charset="0"/>
              <a:cs typeface="Arabic Typesetting" pitchFamily="66" charset="-78"/>
            </a:endParaRPr>
          </a:p>
          <a:p>
            <a:pPr algn="ctr"/>
            <a:endParaRPr lang="ru-RU" sz="1400" b="1" i="1" u="sng" dirty="0">
              <a:solidFill>
                <a:srgbClr val="C00000"/>
              </a:solidFill>
              <a:latin typeface="Monotype Corsiva" pitchFamily="66" charset="0"/>
              <a:cs typeface="Arabic Typesetting" pitchFamily="66" charset="-78"/>
            </a:endParaRPr>
          </a:p>
          <a:p>
            <a:pPr algn="ctr"/>
            <a:endParaRPr lang="ru-RU" sz="1400" b="1" i="1" u="sng" dirty="0" smtClean="0">
              <a:solidFill>
                <a:srgbClr val="C00000"/>
              </a:solidFill>
              <a:latin typeface="Monotype Corsiva" pitchFamily="66" charset="0"/>
              <a:cs typeface="Arabic Typesetting" pitchFamily="66" charset="-78"/>
            </a:endParaRPr>
          </a:p>
          <a:p>
            <a:pPr algn="ctr"/>
            <a:endParaRPr lang="ru-RU" sz="1600" b="1" i="1" u="sng" dirty="0">
              <a:solidFill>
                <a:srgbClr val="C00000"/>
              </a:solidFill>
              <a:latin typeface="Monotype Corsiva" pitchFamily="66" charset="0"/>
              <a:cs typeface="Arabic Typesetting" pitchFamily="66" charset="-78"/>
            </a:endParaRPr>
          </a:p>
          <a:p>
            <a:pPr algn="ctr"/>
            <a:r>
              <a:rPr lang="ru-RU" sz="1600" b="1" i="1" u="sng" dirty="0" smtClean="0">
                <a:solidFill>
                  <a:srgbClr val="C00000"/>
                </a:solidFill>
                <a:latin typeface="Monotype Corsiva" pitchFamily="66" charset="0"/>
                <a:cs typeface="Arabic Typesetting" pitchFamily="66" charset="-78"/>
              </a:rPr>
              <a:t>ЭТО </a:t>
            </a:r>
            <a:r>
              <a:rPr lang="ru-RU" sz="1600" b="1" i="1" u="sng" dirty="0">
                <a:solidFill>
                  <a:srgbClr val="C00000"/>
                </a:solidFill>
                <a:latin typeface="Monotype Corsiva" pitchFamily="66" charset="0"/>
                <a:cs typeface="Arabic Typesetting" pitchFamily="66" charset="-78"/>
              </a:rPr>
              <a:t>Н УЖНО ЗНАТЬ КАЖДОМУ:</a:t>
            </a:r>
          </a:p>
          <a:p>
            <a:endParaRPr lang="ru-RU" sz="1600" dirty="0">
              <a:solidFill>
                <a:schemeClr val="bg2">
                  <a:lumMod val="25000"/>
                </a:schemeClr>
              </a:solidFill>
              <a:latin typeface="Monotype Corsiva" pitchFamily="66" charset="0"/>
              <a:cs typeface="Arabic Typesetting" pitchFamily="66" charset="-78"/>
            </a:endParaRPr>
          </a:p>
          <a:p>
            <a:r>
              <a:rPr lang="ru-RU" sz="1600" dirty="0">
                <a:solidFill>
                  <a:srgbClr val="FF0000"/>
                </a:solidFill>
                <a:latin typeface="Monotype Corsiva" pitchFamily="66" charset="0"/>
                <a:cs typeface="Arabic Typesetting" pitchFamily="66" charset="-78"/>
              </a:rPr>
              <a:t>ВСЕМ ЖЕЛАЮЩИМ  </a:t>
            </a:r>
            <a:r>
              <a:rPr lang="ru-RU" sz="1600" dirty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  <a:cs typeface="Arabic Typesetting" pitchFamily="66" charset="-78"/>
              </a:rPr>
              <a:t>предоставляется</a:t>
            </a:r>
            <a:r>
              <a:rPr lang="ru-RU" sz="1600" dirty="0">
                <a:solidFill>
                  <a:schemeClr val="bg2">
                    <a:lumMod val="25000"/>
                  </a:schemeClr>
                </a:solidFill>
                <a:latin typeface="Monotype Corsiva" pitchFamily="66" charset="0"/>
                <a:cs typeface="Arabic Typesetting" pitchFamily="66" charset="-78"/>
              </a:rPr>
              <a:t> </a:t>
            </a:r>
            <a:r>
              <a:rPr lang="ru-RU" sz="1600" dirty="0">
                <a:solidFill>
                  <a:srgbClr val="FF0000"/>
                </a:solidFill>
                <a:latin typeface="Monotype Corsiva" pitchFamily="66" charset="0"/>
                <a:cs typeface="Arabic Typesetting" pitchFamily="66" charset="-78"/>
              </a:rPr>
              <a:t>ОБЩЕЖИТИЕ.</a:t>
            </a:r>
          </a:p>
          <a:p>
            <a:endParaRPr lang="ru-RU" sz="1600" dirty="0">
              <a:solidFill>
                <a:schemeClr val="bg2">
                  <a:lumMod val="25000"/>
                </a:schemeClr>
              </a:solidFill>
              <a:latin typeface="Monotype Corsiva" pitchFamily="66" charset="0"/>
              <a:cs typeface="Arabic Typesetting" pitchFamily="66" charset="-78"/>
            </a:endParaRPr>
          </a:p>
          <a:p>
            <a:r>
              <a:rPr lang="ru-RU" sz="1600" dirty="0">
                <a:solidFill>
                  <a:srgbClr val="FF0000"/>
                </a:solidFill>
                <a:latin typeface="Monotype Corsiva" pitchFamily="66" charset="0"/>
                <a:cs typeface="Arabic Typesetting" pitchFamily="66" charset="-78"/>
              </a:rPr>
              <a:t>БЕСПЛАТНОЕ</a:t>
            </a:r>
            <a:r>
              <a:rPr lang="ru-RU" sz="1600" dirty="0">
                <a:solidFill>
                  <a:schemeClr val="bg2">
                    <a:lumMod val="25000"/>
                  </a:schemeClr>
                </a:solidFill>
                <a:latin typeface="Monotype Corsiva" pitchFamily="66" charset="0"/>
                <a:cs typeface="Arabic Typesetting" pitchFamily="66" charset="-78"/>
              </a:rPr>
              <a:t> </a:t>
            </a:r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  <a:cs typeface="Arabic Typesetting" pitchFamily="66" charset="-78"/>
              </a:rPr>
              <a:t> </a:t>
            </a:r>
            <a:r>
              <a:rPr lang="ru-RU" sz="1600" dirty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  <a:cs typeface="Arabic Typesetting" pitchFamily="66" charset="-78"/>
              </a:rPr>
              <a:t>питание</a:t>
            </a:r>
            <a:r>
              <a:rPr lang="ru-RU" sz="1600" dirty="0">
                <a:solidFill>
                  <a:schemeClr val="bg2">
                    <a:lumMod val="25000"/>
                  </a:schemeClr>
                </a:solidFill>
                <a:latin typeface="Monotype Corsiva" pitchFamily="66" charset="0"/>
                <a:cs typeface="Arabic Typesetting" pitchFamily="66" charset="-78"/>
              </a:rPr>
              <a:t>.</a:t>
            </a:r>
          </a:p>
          <a:p>
            <a:endParaRPr lang="ru-RU" sz="1600" dirty="0">
              <a:solidFill>
                <a:schemeClr val="bg2">
                  <a:lumMod val="25000"/>
                </a:schemeClr>
              </a:solidFill>
              <a:latin typeface="Monotype Corsiva" pitchFamily="66" charset="0"/>
              <a:cs typeface="Arabic Typesetting" pitchFamily="66" charset="-78"/>
            </a:endParaRPr>
          </a:p>
          <a:p>
            <a:r>
              <a:rPr lang="ru-RU" sz="1600" dirty="0">
                <a:solidFill>
                  <a:srgbClr val="FF0000"/>
                </a:solidFill>
                <a:latin typeface="Monotype Corsiva" pitchFamily="66" charset="0"/>
                <a:cs typeface="Arabic Typesetting" pitchFamily="66" charset="-78"/>
              </a:rPr>
              <a:t>СТИПЕНДИЯ </a:t>
            </a:r>
            <a:r>
              <a:rPr lang="ru-RU" sz="1600" dirty="0">
                <a:solidFill>
                  <a:srgbClr val="C00000"/>
                </a:solidFill>
                <a:latin typeface="Monotype Corsiva" pitchFamily="66" charset="0"/>
                <a:cs typeface="Arabic Typesetting" pitchFamily="66" charset="-78"/>
              </a:rPr>
              <a:t>.</a:t>
            </a:r>
          </a:p>
          <a:p>
            <a:endParaRPr lang="ru-RU" sz="1600" dirty="0">
              <a:solidFill>
                <a:schemeClr val="bg2">
                  <a:lumMod val="25000"/>
                </a:schemeClr>
              </a:solidFill>
              <a:latin typeface="Monotype Corsiva" pitchFamily="66" charset="0"/>
              <a:cs typeface="Arabic Typesetting" pitchFamily="66" charset="-78"/>
            </a:endParaRPr>
          </a:p>
          <a:p>
            <a:r>
              <a:rPr lang="ru-RU" sz="1600" dirty="0">
                <a:solidFill>
                  <a:srgbClr val="FF0000"/>
                </a:solidFill>
                <a:latin typeface="Monotype Corsiva" pitchFamily="66" charset="0"/>
                <a:cs typeface="Arabic Typesetting" pitchFamily="66" charset="-78"/>
              </a:rPr>
              <a:t>ОТЛИЧНАЯ </a:t>
            </a:r>
            <a:r>
              <a:rPr lang="ru-RU" sz="1600" dirty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  <a:cs typeface="Arabic Typesetting" pitchFamily="66" charset="-78"/>
              </a:rPr>
              <a:t>материально-техническая</a:t>
            </a:r>
            <a:r>
              <a:rPr lang="ru-RU" sz="1600" dirty="0">
                <a:solidFill>
                  <a:schemeClr val="bg2">
                    <a:lumMod val="25000"/>
                  </a:schemeClr>
                </a:solidFill>
                <a:latin typeface="Monotype Corsiva" pitchFamily="66" charset="0"/>
                <a:cs typeface="Arabic Typesetting" pitchFamily="66" charset="-78"/>
              </a:rPr>
              <a:t> </a:t>
            </a:r>
            <a:r>
              <a:rPr lang="ru-RU" sz="1600" dirty="0">
                <a:solidFill>
                  <a:srgbClr val="C00000"/>
                </a:solidFill>
                <a:latin typeface="Monotype Corsiva" pitchFamily="66" charset="0"/>
                <a:cs typeface="Arabic Typesetting" pitchFamily="66" charset="-78"/>
              </a:rPr>
              <a:t>БАЗА.</a:t>
            </a:r>
          </a:p>
          <a:p>
            <a:endParaRPr lang="ru-RU" sz="1600" dirty="0">
              <a:solidFill>
                <a:schemeClr val="bg2">
                  <a:lumMod val="25000"/>
                </a:schemeClr>
              </a:solidFill>
              <a:latin typeface="Monotype Corsiva" pitchFamily="66" charset="0"/>
              <a:cs typeface="Arabic Typesetting" pitchFamily="66" charset="-78"/>
            </a:endParaRPr>
          </a:p>
          <a:p>
            <a:r>
              <a:rPr lang="ru-RU" sz="1600" dirty="0">
                <a:solidFill>
                  <a:schemeClr val="bg2">
                    <a:lumMod val="25000"/>
                  </a:schemeClr>
                </a:solidFill>
                <a:latin typeface="Monotype Corsiva" pitchFamily="66" charset="0"/>
                <a:cs typeface="Arabic Typesetting" pitchFamily="66" charset="-78"/>
              </a:rPr>
              <a:t>Только </a:t>
            </a:r>
            <a:r>
              <a:rPr lang="ru-RU" sz="1600" dirty="0">
                <a:solidFill>
                  <a:srgbClr val="C00000"/>
                </a:solidFill>
                <a:latin typeface="Monotype Corsiva" pitchFamily="66" charset="0"/>
                <a:cs typeface="Arabic Typesetting" pitchFamily="66" charset="-78"/>
              </a:rPr>
              <a:t>СОВРЕМЕННАЯ</a:t>
            </a:r>
            <a:r>
              <a:rPr lang="ru-RU" sz="1600" dirty="0">
                <a:solidFill>
                  <a:schemeClr val="bg2">
                    <a:lumMod val="25000"/>
                  </a:schemeClr>
                </a:solidFill>
                <a:latin typeface="Monotype Corsiva" pitchFamily="66" charset="0"/>
                <a:cs typeface="Arabic Typesetting" pitchFamily="66" charset="-78"/>
              </a:rPr>
              <a:t> </a:t>
            </a:r>
            <a:r>
              <a:rPr lang="ru-RU" sz="1600" dirty="0">
                <a:solidFill>
                  <a:schemeClr val="bg2">
                    <a:lumMod val="50000"/>
                  </a:schemeClr>
                </a:solidFill>
                <a:latin typeface="Monotype Corsiva" pitchFamily="66" charset="0"/>
                <a:cs typeface="Arabic Typesetting" pitchFamily="66" charset="-78"/>
              </a:rPr>
              <a:t>техника и оборудование.</a:t>
            </a:r>
          </a:p>
          <a:p>
            <a:endParaRPr lang="ru-RU" sz="1600" dirty="0">
              <a:solidFill>
                <a:schemeClr val="bg2">
                  <a:lumMod val="25000"/>
                </a:schemeClr>
              </a:solidFill>
              <a:latin typeface="Monotype Corsiva" pitchFamily="66" charset="0"/>
              <a:cs typeface="Arabic Typesetting" pitchFamily="66" charset="-78"/>
            </a:endParaRPr>
          </a:p>
          <a:p>
            <a:r>
              <a:rPr lang="ru-RU" sz="1600" dirty="0">
                <a:solidFill>
                  <a:srgbClr val="C00000"/>
                </a:solidFill>
                <a:latin typeface="Monotype Corsiva" pitchFamily="66" charset="0"/>
                <a:cs typeface="Arabic Typesetting" pitchFamily="66" charset="-78"/>
              </a:rPr>
              <a:t>100% ТРУДОУСТРОЙСТВО.</a:t>
            </a:r>
          </a:p>
          <a:p>
            <a:r>
              <a:rPr lang="ru-RU" sz="1600" dirty="0">
                <a:solidFill>
                  <a:schemeClr val="bg2">
                    <a:lumMod val="25000"/>
                  </a:schemeClr>
                </a:solidFill>
                <a:latin typeface="Monotype Corsiva" pitchFamily="66" charset="0"/>
                <a:cs typeface="Arabic Typesetting" pitchFamily="66" charset="-78"/>
              </a:rPr>
              <a:t>Современная материально-техническая база: </a:t>
            </a:r>
            <a:r>
              <a:rPr lang="ru-RU" sz="1600" dirty="0" smtClean="0">
                <a:solidFill>
                  <a:srgbClr val="C00000"/>
                </a:solidFill>
                <a:latin typeface="Monotype Corsiva" pitchFamily="66" charset="0"/>
                <a:cs typeface="Arabic Typesetting" pitchFamily="66" charset="-78"/>
              </a:rPr>
              <a:t>учебные аудитории,  мастерские </a:t>
            </a:r>
          </a:p>
          <a:p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Monotype Corsiva" pitchFamily="66" charset="0"/>
                <a:cs typeface="Arabic Typesetting" pitchFamily="66" charset="-78"/>
              </a:rPr>
              <a:t>Читальный </a:t>
            </a:r>
            <a:r>
              <a:rPr lang="ru-RU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Monotype Corsiva" pitchFamily="66" charset="0"/>
                <a:cs typeface="Arabic Typesetting" pitchFamily="66" charset="-78"/>
              </a:rPr>
              <a:t>зал </a:t>
            </a:r>
            <a:r>
              <a:rPr lang="ru-RU" sz="1600" dirty="0">
                <a:solidFill>
                  <a:srgbClr val="C00000"/>
                </a:solidFill>
                <a:latin typeface="Monotype Corsiva" pitchFamily="66" charset="0"/>
                <a:cs typeface="Arabic Typesetting" pitchFamily="66" charset="-78"/>
              </a:rPr>
              <a:t>с выходом в интернет</a:t>
            </a:r>
          </a:p>
          <a:p>
            <a:r>
              <a:rPr lang="ru-RU" sz="1600" dirty="0">
                <a:solidFill>
                  <a:srgbClr val="FF0000"/>
                </a:solidFill>
                <a:latin typeface="Monotype Corsiva" pitchFamily="66" charset="0"/>
                <a:cs typeface="Arabic Typesetting" pitchFamily="66" charset="-78"/>
              </a:rPr>
              <a:t>Тренажерный </a:t>
            </a:r>
            <a:r>
              <a:rPr lang="ru-RU" sz="1600" dirty="0">
                <a:solidFill>
                  <a:schemeClr val="bg2">
                    <a:lumMod val="25000"/>
                  </a:schemeClr>
                </a:solidFill>
                <a:latin typeface="Monotype Corsiva" pitchFamily="66" charset="0"/>
                <a:cs typeface="Arabic Typesetting" pitchFamily="66" charset="-78"/>
              </a:rPr>
              <a:t>зал</a:t>
            </a:r>
          </a:p>
          <a:p>
            <a:r>
              <a:rPr lang="ru-RU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Monotype Corsiva" pitchFamily="66" charset="0"/>
                <a:cs typeface="Arabic Typesetting" pitchFamily="66" charset="-78"/>
              </a:rPr>
              <a:t>Актовый </a:t>
            </a:r>
            <a:r>
              <a:rPr lang="ru-RU" sz="1600" dirty="0">
                <a:solidFill>
                  <a:schemeClr val="bg2">
                    <a:lumMod val="25000"/>
                  </a:schemeClr>
                </a:solidFill>
                <a:latin typeface="Monotype Corsiva" pitchFamily="66" charset="0"/>
                <a:cs typeface="Arabic Typesetting" pitchFamily="66" charset="-78"/>
              </a:rPr>
              <a:t>зал</a:t>
            </a:r>
          </a:p>
          <a:p>
            <a:r>
              <a:rPr lang="ru-RU" sz="1600" dirty="0">
                <a:solidFill>
                  <a:srgbClr val="FF0000"/>
                </a:solidFill>
                <a:latin typeface="Monotype Corsiva" pitchFamily="66" charset="0"/>
                <a:cs typeface="Arabic Typesetting" pitchFamily="66" charset="-78"/>
              </a:rPr>
              <a:t>Столовая</a:t>
            </a:r>
          </a:p>
          <a:p>
            <a:r>
              <a:rPr lang="ru-RU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Monotype Corsiva" pitchFamily="66" charset="0"/>
                <a:cs typeface="Arabic Typesetting" pitchFamily="66" charset="-78"/>
              </a:rPr>
              <a:t>Спортивный </a:t>
            </a:r>
            <a:r>
              <a:rPr lang="ru-RU" sz="1600" dirty="0">
                <a:solidFill>
                  <a:srgbClr val="FF0000"/>
                </a:solidFill>
                <a:latin typeface="Monotype Corsiva" pitchFamily="66" charset="0"/>
                <a:cs typeface="Arabic Typesetting" pitchFamily="66" charset="-78"/>
              </a:rPr>
              <a:t>зал</a:t>
            </a:r>
          </a:p>
          <a:p>
            <a:pPr algn="ctr"/>
            <a:r>
              <a:rPr lang="ru-RU" sz="3600" dirty="0">
                <a:solidFill>
                  <a:srgbClr val="C00000"/>
                </a:solidFill>
                <a:latin typeface="Mistral" pitchFamily="66" charset="0"/>
                <a:cs typeface="Arabic Typesetting" pitchFamily="66" charset="-78"/>
              </a:rPr>
              <a:t>Твой выбор сегодня – успешное завтра!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004048" y="116632"/>
            <a:ext cx="392392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kk-KZ" b="1" i="1" cap="all" dirty="0" smtClean="0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«</a:t>
            </a:r>
            <a:r>
              <a:rPr lang="kk-KZ" b="1" i="1" cap="all" dirty="0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Әулиекөл ауылшаруашылық колледжі» КМҚК</a:t>
            </a:r>
            <a:endParaRPr lang="kk-KZ" b="1" cap="all" dirty="0">
              <a:ln w="0"/>
              <a:solidFill>
                <a:srgbClr val="002060"/>
              </a:solidFill>
              <a:effectLst>
                <a:reflection blurRad="12700" stA="50000" endPos="50000" dist="5000" dir="5400000" sy="-100000" rotWithShape="0"/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b="1" i="1" cap="all" dirty="0" smtClean="0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КГКП </a:t>
            </a:r>
            <a:r>
              <a:rPr lang="ru-RU" b="1" i="1" cap="all" dirty="0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b="1" i="1" cap="all" dirty="0" err="1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Аулиекольский</a:t>
            </a:r>
            <a:r>
              <a:rPr lang="ru-RU" b="1" i="1" cap="all" dirty="0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i="1" cap="all" dirty="0" smtClean="0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сельскохозяйственный </a:t>
            </a:r>
            <a:r>
              <a:rPr lang="ru-RU" b="1" i="1" cap="all" dirty="0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колледж»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004048" y="3105835"/>
            <a:ext cx="38164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cap="all" dirty="0">
                <a:ln w="0"/>
                <a:solidFill>
                  <a:schemeClr val="bg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Monotype Corsiva" pitchFamily="66" charset="0"/>
                <a:cs typeface="Arabic Typesetting" pitchFamily="66" charset="-78"/>
              </a:rPr>
              <a:t>Именно у нас </a:t>
            </a:r>
            <a:r>
              <a:rPr lang="en-US" b="1" i="1" cap="all" dirty="0">
                <a:ln w="0"/>
                <a:solidFill>
                  <a:schemeClr val="bg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Monotype Corsiva" pitchFamily="66" charset="0"/>
                <a:cs typeface="Arabic Typesetting" pitchFamily="66" charset="-78"/>
              </a:rPr>
              <a:t> </a:t>
            </a:r>
            <a:r>
              <a:rPr lang="ru-RU" b="1" i="1" cap="all" dirty="0">
                <a:ln w="0"/>
                <a:solidFill>
                  <a:schemeClr val="bg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Monotype Corsiva" pitchFamily="66" charset="0"/>
                <a:cs typeface="Arabic Typesetting" pitchFamily="66" charset="-78"/>
              </a:rPr>
              <a:t>может </a:t>
            </a:r>
            <a:r>
              <a:rPr lang="en-US" b="1" i="1" cap="all" dirty="0">
                <a:ln w="0"/>
                <a:solidFill>
                  <a:schemeClr val="bg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Monotype Corsiva" pitchFamily="66" charset="0"/>
                <a:cs typeface="Arabic Typesetting" pitchFamily="66" charset="-78"/>
              </a:rPr>
              <a:t> </a:t>
            </a:r>
            <a:r>
              <a:rPr lang="ru-RU" b="1" i="1" cap="all" dirty="0" err="1">
                <a:ln w="0"/>
                <a:solidFill>
                  <a:schemeClr val="bg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Monotype Corsiva" pitchFamily="66" charset="0"/>
                <a:cs typeface="Arabic Typesetting" pitchFamily="66" charset="-78"/>
              </a:rPr>
              <a:t>начатся</a:t>
            </a:r>
            <a:r>
              <a:rPr lang="ru-RU" b="1" i="1" cap="all" dirty="0">
                <a:ln w="0"/>
                <a:solidFill>
                  <a:schemeClr val="bg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Monotype Corsiva" pitchFamily="66" charset="0"/>
                <a:cs typeface="Arabic Typesetting" pitchFamily="66" charset="-78"/>
              </a:rPr>
              <a:t> </a:t>
            </a:r>
          </a:p>
          <a:p>
            <a:pPr algn="ctr"/>
            <a:r>
              <a:rPr lang="ru-RU" b="1" i="1" cap="all" dirty="0">
                <a:ln w="0"/>
                <a:solidFill>
                  <a:schemeClr val="bg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Monotype Corsiva" pitchFamily="66" charset="0"/>
                <a:cs typeface="Arabic Typesetting" pitchFamily="66" charset="-78"/>
              </a:rPr>
              <a:t>Ваш  путь  к успеху!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004048" y="2018358"/>
            <a:ext cx="3923928" cy="4324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b="1" i="1" cap="all" dirty="0" smtClean="0">
              <a:ln w="0"/>
              <a:solidFill>
                <a:srgbClr val="C0000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i="1" cap="all" dirty="0">
              <a:ln w="0"/>
              <a:solidFill>
                <a:srgbClr val="C0000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i="1" cap="all" dirty="0" smtClean="0">
              <a:ln w="0"/>
              <a:solidFill>
                <a:srgbClr val="C0000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i="1" cap="all" dirty="0">
              <a:ln w="0"/>
              <a:solidFill>
                <a:srgbClr val="C0000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i="1" cap="all" dirty="0" smtClean="0">
              <a:ln w="0"/>
              <a:solidFill>
                <a:srgbClr val="C0000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i="1" cap="all" dirty="0">
              <a:ln w="0"/>
              <a:solidFill>
                <a:srgbClr val="C0000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cap="all" dirty="0" smtClean="0">
              <a:ln w="0"/>
              <a:solidFill>
                <a:srgbClr val="C0000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b="1" i="1" cap="all" dirty="0" smtClean="0">
              <a:ln w="0"/>
              <a:solidFill>
                <a:srgbClr val="C0000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i="1" cap="all" dirty="0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НАШИ </a:t>
            </a:r>
            <a:r>
              <a:rPr lang="ru-RU" b="1" i="1" cap="all" dirty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КООРДИНАТЫ:</a:t>
            </a:r>
          </a:p>
          <a:p>
            <a:pPr algn="ctr">
              <a:spcAft>
                <a:spcPts val="1000"/>
              </a:spcAft>
            </a:pPr>
            <a:r>
              <a:rPr lang="ru-RU" b="1" i="1" cap="all" dirty="0" smtClean="0">
                <a:ln w="0"/>
                <a:solidFill>
                  <a:srgbClr val="00B05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АДРЕС  </a:t>
            </a:r>
            <a:r>
              <a:rPr lang="ru-RU" b="1" i="1" cap="all" dirty="0">
                <a:ln w="0"/>
                <a:solidFill>
                  <a:srgbClr val="00B05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:   </a:t>
            </a:r>
            <a:r>
              <a:rPr lang="ru-RU" b="1" i="1" cap="all" dirty="0" err="1">
                <a:ln w="0"/>
                <a:solidFill>
                  <a:srgbClr val="00B05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b="1" i="1" cap="all" dirty="0" err="1">
                <a:ln w="0"/>
                <a:solidFill>
                  <a:srgbClr val="00B05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.Аулиеколь</a:t>
            </a:r>
            <a:r>
              <a:rPr lang="ru-RU" b="1" i="1" cap="all" dirty="0">
                <a:ln w="0"/>
                <a:solidFill>
                  <a:srgbClr val="00B05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.    </a:t>
            </a:r>
            <a:r>
              <a:rPr lang="ru-RU" b="1" i="1" cap="all" dirty="0" err="1">
                <a:ln w="0"/>
                <a:solidFill>
                  <a:srgbClr val="00B05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Ул.Гагарина</a:t>
            </a:r>
            <a:r>
              <a:rPr lang="ru-RU" b="1" i="1" cap="all" dirty="0">
                <a:ln w="0"/>
                <a:solidFill>
                  <a:srgbClr val="00B05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, 24.</a:t>
            </a:r>
            <a:endParaRPr lang="kk-KZ" b="1" cap="all" dirty="0">
              <a:ln w="0"/>
              <a:solidFill>
                <a:srgbClr val="00B05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algn="ctr">
              <a:spcAft>
                <a:spcPts val="1000"/>
              </a:spcAft>
            </a:pPr>
            <a:r>
              <a:rPr lang="ru-RU" b="1" i="1" cap="all" dirty="0">
                <a:ln w="0"/>
                <a:solidFill>
                  <a:srgbClr val="00B05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ТЕЛЕФОНЫ:   </a:t>
            </a:r>
            <a:r>
              <a:rPr lang="ru-RU" b="1" i="1" cap="all" dirty="0" smtClean="0">
                <a:ln w="0"/>
                <a:solidFill>
                  <a:srgbClr val="00B05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87145321096</a:t>
            </a:r>
            <a:endParaRPr lang="ru-RU" b="1" i="1" cap="all" dirty="0">
              <a:ln w="0"/>
              <a:solidFill>
                <a:srgbClr val="00B05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algn="ctr">
              <a:spcAft>
                <a:spcPts val="1000"/>
              </a:spcAft>
            </a:pPr>
            <a:r>
              <a:rPr lang="ru-RU" b="1" i="1" cap="all" dirty="0" smtClean="0">
                <a:ln w="0"/>
                <a:solidFill>
                  <a:srgbClr val="00B05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САЙТ</a:t>
            </a:r>
            <a:r>
              <a:rPr lang="ru-RU" b="1" i="1" cap="all" dirty="0">
                <a:ln w="0"/>
                <a:solidFill>
                  <a:srgbClr val="00B05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:   </a:t>
            </a:r>
            <a:r>
              <a:rPr lang="en-US" b="1" cap="all" dirty="0">
                <a:ln w="0"/>
                <a:solidFill>
                  <a:srgbClr val="00B05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  <a:hlinkClick r:id="rId2"/>
              </a:rPr>
              <a:t>http</a:t>
            </a:r>
            <a:r>
              <a:rPr lang="en-US" b="1" cap="all" dirty="0" smtClean="0">
                <a:ln w="0"/>
                <a:solidFill>
                  <a:srgbClr val="00B05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  <a:hlinkClick r:id="rId2"/>
              </a:rPr>
              <a:t>://</a:t>
            </a:r>
            <a:r>
              <a:rPr lang="en-US" b="1" dirty="0" smtClean="0">
                <a:hlinkClick r:id="rId2"/>
              </a:rPr>
              <a:t>ashk.edu.kz</a:t>
            </a:r>
            <a:endParaRPr lang="ru-RU" b="1" dirty="0" smtClean="0"/>
          </a:p>
          <a:p>
            <a:pPr algn="ctr">
              <a:spcAft>
                <a:spcPts val="1000"/>
              </a:spcAft>
            </a:pPr>
            <a:r>
              <a:rPr lang="ru-RU" b="1" i="1" cap="all" dirty="0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Мы </a:t>
            </a:r>
            <a:r>
              <a:rPr lang="ru-RU" b="1" i="1" cap="all" dirty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ждем Вас!</a:t>
            </a:r>
            <a:endParaRPr lang="ru-RU" b="1" cap="all" dirty="0">
              <a:ln w="0"/>
              <a:solidFill>
                <a:srgbClr val="C0000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2" descr="C:\Users\1\Downloads\cbba2944-1fbb-4eba-82b5-b5beb64f7ab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6979" y="1984848"/>
            <a:ext cx="3834172" cy="2241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59471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1859</TotalTime>
  <Words>273</Words>
  <Application>Microsoft Office PowerPoint</Application>
  <PresentationFormat>Экран (4:3)</PresentationFormat>
  <Paragraphs>74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Поток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«Әулиекөл        ауылшаруашылық колледжі» КМҚК  КГКП «Аулиекольский сельскохозяйственный колледж» </dc:title>
  <dc:creator>1</dc:creator>
  <cp:lastModifiedBy>1</cp:lastModifiedBy>
  <cp:revision>46</cp:revision>
  <cp:lastPrinted>2023-06-20T08:25:59Z</cp:lastPrinted>
  <dcterms:created xsi:type="dcterms:W3CDTF">2021-06-04T09:00:12Z</dcterms:created>
  <dcterms:modified xsi:type="dcterms:W3CDTF">2023-06-20T08:43:52Z</dcterms:modified>
</cp:coreProperties>
</file>